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83" r:id="rId4"/>
    <p:sldId id="287" r:id="rId5"/>
    <p:sldId id="286" r:id="rId6"/>
    <p:sldId id="289" r:id="rId7"/>
    <p:sldId id="285" r:id="rId8"/>
    <p:sldId id="290" r:id="rId9"/>
    <p:sldId id="292" r:id="rId10"/>
    <p:sldId id="260" r:id="rId11"/>
    <p:sldId id="280" r:id="rId12"/>
    <p:sldId id="267" r:id="rId13"/>
    <p:sldId id="261" r:id="rId14"/>
    <p:sldId id="281" r:id="rId15"/>
    <p:sldId id="263" r:id="rId16"/>
    <p:sldId id="264" r:id="rId17"/>
    <p:sldId id="282" r:id="rId18"/>
    <p:sldId id="268" r:id="rId19"/>
    <p:sldId id="293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4CCA0-BE92-454F-B958-C5FBD5860D51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C6851-1F26-4C80-ADAE-DE9DE900E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56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sotope" TargetMode="External"/><Relationship Id="rId7" Type="http://schemas.openxmlformats.org/officeDocument/2006/relationships/hyperlink" Target="http://en.wikipedia.org/wiki/Uranium-234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Uranium-235" TargetMode="External"/><Relationship Id="rId5" Type="http://schemas.openxmlformats.org/officeDocument/2006/relationships/hyperlink" Target="http://en.wikipedia.org/wiki/Natural_abundance" TargetMode="External"/><Relationship Id="rId4" Type="http://schemas.openxmlformats.org/officeDocument/2006/relationships/hyperlink" Target="http://en.wikipedia.org/wiki/Uranium-238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sotope" TargetMode="External"/><Relationship Id="rId7" Type="http://schemas.openxmlformats.org/officeDocument/2006/relationships/hyperlink" Target="http://en.wikipedia.org/wiki/Uranium-234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Uranium-235" TargetMode="External"/><Relationship Id="rId5" Type="http://schemas.openxmlformats.org/officeDocument/2006/relationships/hyperlink" Target="http://en.wikipedia.org/wiki/Natural_abundance" TargetMode="External"/><Relationship Id="rId4" Type="http://schemas.openxmlformats.org/officeDocument/2006/relationships/hyperlink" Target="http://en.wikipedia.org/wiki/Uranium-238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Former director</a:t>
            </a:r>
            <a:r>
              <a:rPr lang="en-US" baseline="0" dirty="0" smtClean="0"/>
              <a:t> general of International Atomic Energy Agency , Head of China MSR Project, </a:t>
            </a:r>
            <a:r>
              <a:rPr lang="en-US" dirty="0" smtClean="0"/>
              <a:t>Former Chairman atomic Energy Commission of India.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C6851-1F26-4C80-ADAE-DE9DE900E2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4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Times" pitchFamily="-106" charset="0"/>
                <a:ea typeface="ＭＳ Ｐゴシック" pitchFamily="-65" charset="-128"/>
                <a:cs typeface="ＭＳ Ｐゴシック" pitchFamily="-65" charset="-128"/>
              </a:rPr>
              <a:t>three major </a:t>
            </a:r>
            <a:r>
              <a:rPr lang="en-US" sz="1200" kern="1200" dirty="0" smtClean="0">
                <a:solidFill>
                  <a:schemeClr val="tx1"/>
                </a:solidFill>
                <a:latin typeface="Times" pitchFamily="-106" charset="0"/>
                <a:ea typeface="ＭＳ Ｐゴシック" pitchFamily="-65" charset="-128"/>
                <a:cs typeface="ＭＳ Ｐゴシック" pitchFamily="-65" charset="-128"/>
                <a:hlinkClick r:id="rId3"/>
              </a:rPr>
              <a:t>isotopes, </a:t>
            </a:r>
            <a:r>
              <a:rPr lang="en-US" sz="1200" kern="1200" dirty="0" smtClean="0">
                <a:solidFill>
                  <a:schemeClr val="tx1"/>
                </a:solidFill>
                <a:latin typeface="Times" pitchFamily="-106" charset="0"/>
                <a:ea typeface="ＭＳ Ｐゴシック" pitchFamily="-65" charset="-128"/>
                <a:cs typeface="ＭＳ Ｐゴシック" pitchFamily="-65" charset="-128"/>
                <a:hlinkClick r:id="rId4"/>
              </a:rPr>
              <a:t>uranium-238 (99.2739 - 99.2752% </a:t>
            </a:r>
            <a:r>
              <a:rPr lang="en-US" sz="1200" kern="1200" dirty="0" smtClean="0">
                <a:solidFill>
                  <a:schemeClr val="tx1"/>
                </a:solidFill>
                <a:latin typeface="Times" pitchFamily="-106" charset="0"/>
                <a:ea typeface="ＭＳ Ｐゴシック" pitchFamily="-65" charset="-128"/>
                <a:cs typeface="ＭＳ Ｐゴシック" pitchFamily="-65" charset="-128"/>
                <a:hlinkClick r:id="rId5"/>
              </a:rPr>
              <a:t>natural abundance), </a:t>
            </a:r>
            <a:r>
              <a:rPr lang="en-US" sz="1200" kern="1200" dirty="0" smtClean="0">
                <a:solidFill>
                  <a:schemeClr val="tx1"/>
                </a:solidFill>
                <a:latin typeface="Times" pitchFamily="-106" charset="0"/>
                <a:ea typeface="ＭＳ Ｐゴシック" pitchFamily="-65" charset="-128"/>
                <a:cs typeface="ＭＳ Ｐゴシック" pitchFamily="-65" charset="-128"/>
                <a:hlinkClick r:id="rId6"/>
              </a:rPr>
              <a:t>uranium-235 (0.7198 - 0.7202%), and </a:t>
            </a:r>
            <a:r>
              <a:rPr lang="en-US" sz="1200" kern="1200" dirty="0" smtClean="0">
                <a:solidFill>
                  <a:schemeClr val="tx1"/>
                </a:solidFill>
                <a:latin typeface="Times" pitchFamily="-106" charset="0"/>
                <a:ea typeface="ＭＳ Ｐゴシック" pitchFamily="-65" charset="-128"/>
                <a:cs typeface="ＭＳ Ｐゴシック" pitchFamily="-65" charset="-128"/>
                <a:hlinkClick r:id="rId7"/>
              </a:rPr>
              <a:t>uranium-234 (0.0050 - 0.0059%).[5]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0D8A7-7A2B-5F4D-B86D-D2EF98027CCC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312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Times" pitchFamily="-106" charset="0"/>
                <a:ea typeface="ＭＳ Ｐゴシック" pitchFamily="-65" charset="-128"/>
                <a:cs typeface="ＭＳ Ｐゴシック" pitchFamily="-65" charset="-128"/>
              </a:rPr>
              <a:t>three major </a:t>
            </a:r>
            <a:r>
              <a:rPr lang="en-US" sz="1200" kern="1200" dirty="0" smtClean="0">
                <a:solidFill>
                  <a:schemeClr val="tx1"/>
                </a:solidFill>
                <a:latin typeface="Times" pitchFamily="-106" charset="0"/>
                <a:ea typeface="ＭＳ Ｐゴシック" pitchFamily="-65" charset="-128"/>
                <a:cs typeface="ＭＳ Ｐゴシック" pitchFamily="-65" charset="-128"/>
                <a:hlinkClick r:id="rId3"/>
              </a:rPr>
              <a:t>isotopes, </a:t>
            </a:r>
            <a:r>
              <a:rPr lang="en-US" sz="1200" kern="1200" dirty="0" smtClean="0">
                <a:solidFill>
                  <a:schemeClr val="tx1"/>
                </a:solidFill>
                <a:latin typeface="Times" pitchFamily="-106" charset="0"/>
                <a:ea typeface="ＭＳ Ｐゴシック" pitchFamily="-65" charset="-128"/>
                <a:cs typeface="ＭＳ Ｐゴシック" pitchFamily="-65" charset="-128"/>
                <a:hlinkClick r:id="rId4"/>
              </a:rPr>
              <a:t>uranium-238 (99.2739 - 99.2752% </a:t>
            </a:r>
            <a:r>
              <a:rPr lang="en-US" sz="1200" kern="1200" dirty="0" smtClean="0">
                <a:solidFill>
                  <a:schemeClr val="tx1"/>
                </a:solidFill>
                <a:latin typeface="Times" pitchFamily="-106" charset="0"/>
                <a:ea typeface="ＭＳ Ｐゴシック" pitchFamily="-65" charset="-128"/>
                <a:cs typeface="ＭＳ Ｐゴシック" pitchFamily="-65" charset="-128"/>
                <a:hlinkClick r:id="rId5"/>
              </a:rPr>
              <a:t>natural abundance), </a:t>
            </a:r>
            <a:r>
              <a:rPr lang="en-US" sz="1200" kern="1200" dirty="0" smtClean="0">
                <a:solidFill>
                  <a:schemeClr val="tx1"/>
                </a:solidFill>
                <a:latin typeface="Times" pitchFamily="-106" charset="0"/>
                <a:ea typeface="ＭＳ Ｐゴシック" pitchFamily="-65" charset="-128"/>
                <a:cs typeface="ＭＳ Ｐゴシック" pitchFamily="-65" charset="-128"/>
                <a:hlinkClick r:id="rId6"/>
              </a:rPr>
              <a:t>uranium-235 (0.7198 - 0.7202%), and </a:t>
            </a:r>
            <a:r>
              <a:rPr lang="en-US" sz="1200" kern="1200" dirty="0" smtClean="0">
                <a:solidFill>
                  <a:schemeClr val="tx1"/>
                </a:solidFill>
                <a:latin typeface="Times" pitchFamily="-106" charset="0"/>
                <a:ea typeface="ＭＳ Ｐゴシック" pitchFamily="-65" charset="-128"/>
                <a:cs typeface="ＭＳ Ｐゴシック" pitchFamily="-65" charset="-128"/>
                <a:hlinkClick r:id="rId7"/>
              </a:rPr>
              <a:t>uranium-234 (0.0050 - 0.0059%).[5]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0D8A7-7A2B-5F4D-B86D-D2EF98027CCC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312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4BB62-CBAB-A641-BBCD-295C84121F49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32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B3CA-91B5-4CA2-847E-F1934D128339}" type="datetime1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iThEC / June 13,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5CA6-E475-4252-8279-1A24EF24B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4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3A41-98D0-40A1-8C99-13A4AF66F4AF}" type="datetime1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iThEC / June 13,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5CA6-E475-4252-8279-1A24EF24B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36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EB61-9A49-4805-9320-0568A5E5D2B8}" type="datetime1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iThEC / June 13,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5CA6-E475-4252-8279-1A24EF24B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99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F62B-117C-4401-8A07-79C22B2DB8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iThEC / June 13, 2016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6B35-6398-A748-829C-F245F884199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55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5842-3D21-49A9-8F62-8634B42EB7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iThEC / June 13, 2016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6B35-6398-A748-829C-F245F884199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773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81C6-ADAD-4FB2-90DF-1FD70C88A3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iThEC / June 13, 2016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6B35-6398-A748-829C-F245F884199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527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AC1BD-A880-4F4F-AC25-5226277D9F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iThEC / June 13, 2016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6B35-6398-A748-829C-F245F884199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843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B95A-30A9-4F92-BE01-21EFEA46C7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iThEC / June 13, 2016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6B35-6398-A748-829C-F245F884199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212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E4CD-34ED-4631-8FE9-898E379AEA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iThEC / June 13, 2016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6B35-6398-A748-829C-F245F884199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40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76FB-6A9C-466C-B89F-19CA448C6C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iThEC / June 13, 2016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6B35-6398-A748-829C-F245F884199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66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1738-178F-4C06-8005-2C08EB4A0E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iThEC / June 13, 2016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6B35-6398-A748-829C-F245F884199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1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5D65-1497-48B4-8EB8-C74340020524}" type="datetime1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iThEC / June 13,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5CA6-E475-4252-8279-1A24EF24B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20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F10D-2732-47A2-8CD8-28D3B2D664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iThEC / June 13, 2016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6B35-6398-A748-829C-F245F884199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08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DEBF-9755-4A9C-9FBB-B9ADAFB02D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iThEC / June 13, 2016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6B35-6398-A748-829C-F245F884199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94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07C0-EEF0-49DF-A024-4849A4A877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iThEC / June 13, 2016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6B35-6398-A748-829C-F245F884199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893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182C-B51A-4CDD-A6A2-B5B8316F375A}" type="datetime1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iThEC / June 13,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5CA6-E475-4252-8279-1A24EF24B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3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D3DD-DF8E-4819-A8F3-0558E19C8829}" type="datetime1">
              <a:rPr lang="en-US" smtClean="0"/>
              <a:t>6/13/2016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iThEC / June 13,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5CA6-E475-4252-8279-1A24EF24B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93B3-4B51-4EE9-8260-1A37918C5D43}" type="datetime1">
              <a:rPr lang="en-US" smtClean="0"/>
              <a:t>6/13/2016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iThEC / June 13,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5CA6-E475-4252-8279-1A24EF24B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44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E06D-B799-4FC7-9458-41A5D62A9039}" type="datetime1">
              <a:rPr lang="en-US" smtClean="0"/>
              <a:t>6/13/2016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iThEC / June 13,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5CA6-E475-4252-8279-1A24EF24B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92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2ECD-35A3-4D2F-9B18-81838444A319}" type="datetime1">
              <a:rPr lang="en-US" smtClean="0"/>
              <a:t>6/13/2016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iThEC / June 13,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5CA6-E475-4252-8279-1A24EF24B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5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E761-1CE3-43F4-924A-A43B97CBA628}" type="datetime1">
              <a:rPr lang="en-US" smtClean="0"/>
              <a:t>6/13/2016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iThEC / June 13,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5CA6-E475-4252-8279-1A24EF24B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EEB7-901F-4715-8782-C7E82ABAFC07}" type="datetime1">
              <a:rPr lang="en-US" smtClean="0"/>
              <a:t>6/13/2016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iThEC / June 13,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5CA6-E475-4252-8279-1A24EF24B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8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9499D-DCF5-4825-90A5-F53284F29FF3}" type="datetime1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iThEC / June 13,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15CA6-E475-4252-8279-1A24EF24B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2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60BCFB3-400F-428C-8890-2B9C39EB9E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iThEC / June 13, 2016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86F6B35-6398-A748-829C-F245F884199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4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3366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99670" cy="68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99670" y="3867169"/>
            <a:ext cx="38368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book contains all the contributions from the conference (more than 80)</a:t>
            </a:r>
          </a:p>
          <a:p>
            <a:endParaRPr lang="en-US" b="1" dirty="0"/>
          </a:p>
          <a:p>
            <a:r>
              <a:rPr lang="en-US" b="1" dirty="0" smtClean="0"/>
              <a:t>Now available </a:t>
            </a:r>
          </a:p>
          <a:p>
            <a:endParaRPr lang="en-US" b="1" dirty="0"/>
          </a:p>
          <a:p>
            <a:r>
              <a:rPr lang="en-US" b="1" dirty="0"/>
              <a:t>Anybody with a CERN account can access the proceedings online from the Springer site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03155" y="549109"/>
            <a:ext cx="3384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 smtClean="0"/>
              <a:t>Maurice </a:t>
            </a:r>
            <a:r>
              <a:rPr lang="en-GB" sz="2800" b="1" i="1" dirty="0" err="1" smtClean="0"/>
              <a:t>Bourquin</a:t>
            </a:r>
            <a:endParaRPr lang="en-GB" sz="2800" b="1" i="1" dirty="0" smtClean="0"/>
          </a:p>
          <a:p>
            <a:pPr algn="ctr"/>
            <a:endParaRPr lang="en-GB" sz="2800" b="1" dirty="0">
              <a:solidFill>
                <a:srgbClr val="FF0000"/>
              </a:solidFill>
            </a:endParaRPr>
          </a:p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CERN</a:t>
            </a:r>
            <a:r>
              <a:rPr lang="en-GB" sz="2800" b="1" dirty="0">
                <a:solidFill>
                  <a:srgbClr val="FF0000"/>
                </a:solidFill>
              </a:rPr>
              <a:t>, June 13, 2016</a:t>
            </a:r>
          </a:p>
        </p:txBody>
      </p:sp>
    </p:spTree>
    <p:extLst>
      <p:ext uri="{BB962C8B-B14F-4D97-AF65-F5344CB8AC3E}">
        <p14:creationId xmlns:p14="http://schemas.microsoft.com/office/powerpoint/2010/main" val="34502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2" cy="936104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Example: </a:t>
            </a:r>
            <a:r>
              <a:rPr lang="en-US" sz="3600" b="1" dirty="0"/>
              <a:t> </a:t>
            </a:r>
            <a:r>
              <a:rPr lang="en-US" sz="3600" b="1" dirty="0" smtClean="0"/>
              <a:t>presented by </a:t>
            </a:r>
            <a:r>
              <a:rPr lang="en-US" sz="3600" b="1" dirty="0" err="1" smtClean="0"/>
              <a:t>Aït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Abderrahim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iThEC / June 13,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5CA6-E475-4252-8279-1A24EF24BADB}" type="slidenum">
              <a:rPr lang="en-US" smtClean="0"/>
              <a:t>10</a:t>
            </a:fld>
            <a:endParaRPr lang="en-US"/>
          </a:p>
        </p:txBody>
      </p:sp>
      <p:pic>
        <p:nvPicPr>
          <p:cNvPr id="11" name="Picture 10" descr="Screen shot 2013-11-06 at 2.52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93" y="1052736"/>
            <a:ext cx="8564140" cy="580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2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Part III: Innovative and International Reactor Concepts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36" y="1556792"/>
            <a:ext cx="8800364" cy="240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98" y="3861048"/>
            <a:ext cx="8571682" cy="256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iThEC / June 13,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5CA6-E475-4252-8279-1A24EF24BA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0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Part IV: Thorium Fuel Cycle and Transmutation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1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86" y="2060848"/>
            <a:ext cx="8816048" cy="292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iThEC / June 13,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5CA6-E475-4252-8279-1A24EF24BA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7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417638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Example: A </a:t>
            </a:r>
            <a:r>
              <a:rPr lang="en-US" sz="2800" b="1" dirty="0"/>
              <a:t>Global and a Turkish Perspective of Thorium</a:t>
            </a:r>
            <a:br>
              <a:rPr lang="en-US" sz="2800" b="1" dirty="0"/>
            </a:br>
            <a:r>
              <a:rPr lang="en-US" sz="2800" b="1" dirty="0"/>
              <a:t>Fuel for Nuclear </a:t>
            </a:r>
            <a:r>
              <a:rPr lang="en-US" sz="2800" b="1" dirty="0" smtClean="0"/>
              <a:t>Energy (</a:t>
            </a:r>
            <a:r>
              <a:rPr lang="en-US" sz="2800" b="1" dirty="0" err="1" smtClean="0"/>
              <a:t>Muammer</a:t>
            </a:r>
            <a:r>
              <a:rPr lang="en-US" sz="2800" b="1" dirty="0" smtClean="0"/>
              <a:t> Kaya)</a:t>
            </a:r>
            <a:endParaRPr lang="en-US" sz="2800" b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577952" cy="548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iThEC / June 13,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5CA6-E475-4252-8279-1A24EF24BA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8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Part V: Thorium-Reactor Physics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5" y="2060848"/>
            <a:ext cx="8932532" cy="268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iThEC / June 13,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5CA6-E475-4252-8279-1A24EF24BA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7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Part VI: Accelerator-Driven Systems 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88" y="1484784"/>
            <a:ext cx="8945812" cy="446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iThEC / June 13,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5CA6-E475-4252-8279-1A24EF24BA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9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936104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Example: Cyclotron Drivers for ADS (P. </a:t>
            </a:r>
            <a:r>
              <a:rPr lang="en-US" sz="2800" b="1" dirty="0" err="1" smtClean="0"/>
              <a:t>Mandrillon</a:t>
            </a:r>
            <a:r>
              <a:rPr lang="en-US" sz="2800" b="1" dirty="0" smtClean="0"/>
              <a:t> et al.)</a:t>
            </a:r>
            <a:endParaRPr lang="en-US" sz="2800" b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8597"/>
            <a:ext cx="9036496" cy="531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iThEC / June 13,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5CA6-E475-4252-8279-1A24EF24BA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4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Part VI: Accelerator-Driven Systems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07" y="1712812"/>
            <a:ext cx="9044003" cy="341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iThEC / June 13,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5CA6-E475-4252-8279-1A24EF24BA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7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/>
              <a:t>Example: An Experiment at INR </a:t>
            </a:r>
            <a:r>
              <a:rPr lang="en-GB" sz="4000" b="1" dirty="0" err="1" smtClean="0"/>
              <a:t>Troitsk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4968552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000000"/>
                </a:solidFill>
              </a:rPr>
              <a:t>At ThEC13 </a:t>
            </a:r>
            <a:r>
              <a:rPr lang="en-GB" sz="2400" dirty="0">
                <a:solidFill>
                  <a:srgbClr val="000000"/>
                </a:solidFill>
              </a:rPr>
              <a:t>Stanislav </a:t>
            </a:r>
            <a:r>
              <a:rPr lang="en-GB" sz="2400" dirty="0" err="1" smtClean="0">
                <a:solidFill>
                  <a:srgbClr val="000000"/>
                </a:solidFill>
              </a:rPr>
              <a:t>Sidorkin</a:t>
            </a:r>
            <a:r>
              <a:rPr lang="en-GB" sz="2400" dirty="0" smtClean="0">
                <a:solidFill>
                  <a:srgbClr val="000000"/>
                </a:solidFill>
              </a:rPr>
              <a:t> presented a proposal of an ADS experiment at </a:t>
            </a:r>
            <a:r>
              <a:rPr lang="en-GB" sz="2400" dirty="0" err="1" smtClean="0">
                <a:solidFill>
                  <a:srgbClr val="000000"/>
                </a:solidFill>
              </a:rPr>
              <a:t>Troitsk</a:t>
            </a:r>
            <a:r>
              <a:rPr lang="en-GB" sz="2400" dirty="0" smtClean="0">
                <a:solidFill>
                  <a:srgbClr val="000000"/>
                </a:solidFill>
              </a:rPr>
              <a:t>, using the Moscow Meson Factory, at the Institute for Nuclear Research (INR)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iThEC / June 13,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6B35-6398-A748-829C-F245F8841996}" type="slidenum">
              <a:rPr lang="en-GB" smtClean="0"/>
              <a:t>18</a:t>
            </a:fld>
            <a:endParaRPr lang="en-GB" dirty="0"/>
          </a:p>
        </p:txBody>
      </p:sp>
      <p:pic>
        <p:nvPicPr>
          <p:cNvPr id="6" name="Picture 5" descr="Screen shot 2015-10-14 at 1.21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60" y="2829293"/>
            <a:ext cx="5510017" cy="38921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39977" y="3965192"/>
            <a:ext cx="2646823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iThEC recognized that it could be a realistic possibility of having an ADS experiment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78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Conclusions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47260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Thorium promising nuclear </a:t>
            </a:r>
            <a:r>
              <a:rPr lang="en-US" dirty="0" smtClean="0"/>
              <a:t>fuel, abundant, not releasing Co2. </a:t>
            </a:r>
            <a:r>
              <a:rPr lang="en-US" dirty="0"/>
              <a:t>Much R&amp;D necessary.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These proceedings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are a reference in the domain of R&amp;D for use of thorium and ADS.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Help fight ignorance of scientific facts and should  inform scientists and learned public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Future: put some coherence in the numerous projects</a:t>
            </a:r>
          </a:p>
          <a:p>
            <a:pPr marL="0" indent="0" algn="ctr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Anybody </a:t>
            </a:r>
            <a:r>
              <a:rPr lang="en-US" sz="2400" dirty="0">
                <a:solidFill>
                  <a:srgbClr val="FF0000"/>
                </a:solidFill>
              </a:rPr>
              <a:t>with a CERN account can access the proceedings online from the Springer </a:t>
            </a:r>
            <a:r>
              <a:rPr lang="en-US" sz="2400" dirty="0" smtClean="0">
                <a:solidFill>
                  <a:srgbClr val="FF0000"/>
                </a:solidFill>
              </a:rPr>
              <a:t>site: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http</a:t>
            </a:r>
            <a:r>
              <a:rPr lang="en-US" sz="2400" dirty="0">
                <a:solidFill>
                  <a:srgbClr val="FF0000"/>
                </a:solidFill>
              </a:rPr>
              <a:t>://link.springer.com/book/10.1007/978-3-319-26542-1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iThEC / June 13,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5CA6-E475-4252-8279-1A24EF24BA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5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8226"/>
            <a:ext cx="9169955" cy="587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iThEC / June 13,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5CA6-E475-4252-8279-1A24EF24BADB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150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a typeface="+mj-ea"/>
                <a:cs typeface="+mj-cs"/>
              </a:rPr>
              <a:t>200 </a:t>
            </a:r>
            <a:r>
              <a:rPr lang="en-US" sz="3200" b="1" dirty="0" smtClean="0">
                <a:ea typeface="+mj-ea"/>
                <a:cs typeface="+mj-cs"/>
              </a:rPr>
              <a:t>participants</a:t>
            </a:r>
            <a:r>
              <a:rPr lang="en-US" sz="3200" b="1" dirty="0">
                <a:ea typeface="+mj-ea"/>
                <a:cs typeface="+mj-cs"/>
              </a:rPr>
              <a:t>, including Hans </a:t>
            </a:r>
            <a:r>
              <a:rPr lang="en-US" sz="3200" b="1" dirty="0" smtClean="0">
                <a:ea typeface="+mj-ea"/>
                <a:cs typeface="+mj-cs"/>
              </a:rPr>
              <a:t>Blix (IAEA), </a:t>
            </a:r>
            <a:r>
              <a:rPr lang="en-US" sz="3200" b="1" dirty="0" err="1">
                <a:ea typeface="+mj-ea"/>
                <a:cs typeface="+mj-cs"/>
              </a:rPr>
              <a:t>Hongjie</a:t>
            </a:r>
            <a:r>
              <a:rPr lang="en-US" sz="3200" b="1" dirty="0">
                <a:ea typeface="+mj-ea"/>
                <a:cs typeface="+mj-cs"/>
              </a:rPr>
              <a:t> </a:t>
            </a:r>
            <a:r>
              <a:rPr lang="en-US" sz="3200" b="1" dirty="0" smtClean="0">
                <a:ea typeface="+mj-ea"/>
                <a:cs typeface="+mj-cs"/>
              </a:rPr>
              <a:t>Xu (MSR China), </a:t>
            </a:r>
            <a:r>
              <a:rPr lang="en-US" sz="3200" b="1" dirty="0">
                <a:ea typeface="+mj-ea"/>
                <a:cs typeface="+mj-cs"/>
              </a:rPr>
              <a:t>Anil </a:t>
            </a:r>
            <a:r>
              <a:rPr lang="en-US" sz="3200" b="1" dirty="0" err="1" smtClean="0">
                <a:ea typeface="+mj-ea"/>
                <a:cs typeface="+mj-cs"/>
              </a:rPr>
              <a:t>Kakodkar</a:t>
            </a:r>
            <a:r>
              <a:rPr lang="en-US" sz="3200" b="1" dirty="0" smtClean="0">
                <a:ea typeface="+mj-ea"/>
                <a:cs typeface="+mj-cs"/>
              </a:rPr>
              <a:t> (AEC India)…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4389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  <a:ea typeface="+mn-ea"/>
                <a:cs typeface="+mn-cs"/>
              </a:rPr>
              <a:t>Political perspective</a:t>
            </a:r>
            <a:r>
              <a:rPr lang="en-US" sz="4000" b="1" dirty="0">
                <a:solidFill>
                  <a:srgbClr val="0070C0"/>
                </a:solidFill>
                <a:ea typeface="+mn-ea"/>
                <a:cs typeface="+mn-cs"/>
              </a:rPr>
              <a:t/>
            </a:r>
            <a:br>
              <a:rPr lang="en-US" sz="4000" b="1" dirty="0">
                <a:solidFill>
                  <a:srgbClr val="0070C0"/>
                </a:solidFill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6624588" cy="529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637" y="0"/>
            <a:ext cx="2595363" cy="25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iThEC / June 13,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5CA6-E475-4252-8279-1A24EF24BADB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548637" y="4496209"/>
            <a:ext cx="12976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←</a:t>
            </a:r>
            <a:endParaRPr lang="en-US" dirty="0"/>
          </a:p>
          <a:p>
            <a:r>
              <a:rPr lang="en-US" sz="4400" b="1" dirty="0" smtClean="0">
                <a:solidFill>
                  <a:srgbClr val="FF0000"/>
                </a:solidFill>
              </a:rPr>
              <a:t>←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9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 descr="Screen shot 2014-09-04 at 6.54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99267"/>
            <a:ext cx="4495800" cy="4153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What is fission </a:t>
            </a:r>
            <a:r>
              <a:rPr lang="en-GB" sz="4000" b="1" dirty="0"/>
              <a:t>energy from </a:t>
            </a:r>
            <a:r>
              <a:rPr lang="en-GB" sz="4000" b="1" baseline="30000" dirty="0" smtClean="0"/>
              <a:t>232</a:t>
            </a:r>
            <a:r>
              <a:rPr lang="en-GB" sz="4000" b="1" dirty="0" smtClean="0"/>
              <a:t>Th</a:t>
            </a:r>
            <a:r>
              <a:rPr lang="en-GB" sz="4000" b="1" baseline="-25000" dirty="0" smtClean="0"/>
              <a:t>90 </a:t>
            </a:r>
            <a:r>
              <a:rPr lang="en-GB" sz="4000" b="1" dirty="0" smtClean="0"/>
              <a:t>?</a:t>
            </a:r>
            <a:endParaRPr lang="en-GB" sz="4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3FDA0-CA58-274C-B3B5-B82A1B96122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5" name="Content Placeholder 2"/>
          <p:cNvSpPr txBox="1">
            <a:spLocks/>
          </p:cNvSpPr>
          <p:nvPr/>
        </p:nvSpPr>
        <p:spPr>
          <a:xfrm>
            <a:off x="1" y="1262433"/>
            <a:ext cx="89524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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3366FF"/>
              </a:buClr>
              <a:buFont typeface="Apple Symbols"/>
              <a:buChar char="☛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/>
              <a:t>Thorium </a:t>
            </a:r>
            <a:r>
              <a:rPr lang="en-GB" sz="1800" dirty="0"/>
              <a:t>is </a:t>
            </a:r>
            <a:r>
              <a:rPr lang="en-GB" sz="1800" b="1" dirty="0">
                <a:solidFill>
                  <a:srgbClr val="FF0000"/>
                </a:solidFill>
              </a:rPr>
              <a:t>fertile</a:t>
            </a:r>
            <a:r>
              <a:rPr lang="en-GB" sz="1800" dirty="0"/>
              <a:t>, not fissile, so it can </a:t>
            </a:r>
            <a:r>
              <a:rPr lang="en-GB" sz="1800" b="1" dirty="0">
                <a:solidFill>
                  <a:srgbClr val="FF0000"/>
                </a:solidFill>
              </a:rPr>
              <a:t>ONLY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/>
              <a:t>be used in breeding mode, by producing </a:t>
            </a:r>
            <a:r>
              <a:rPr lang="en-GB" sz="1800" baseline="30000" dirty="0" smtClean="0"/>
              <a:t>233</a:t>
            </a:r>
            <a:r>
              <a:rPr lang="en-GB" sz="1800" dirty="0" smtClean="0"/>
              <a:t>U, </a:t>
            </a:r>
            <a:r>
              <a:rPr lang="en-GB" sz="1800" dirty="0"/>
              <a:t>which is fissile . I</a:t>
            </a:r>
            <a:r>
              <a:rPr lang="en-GB" sz="1800" dirty="0" smtClean="0"/>
              <a:t>n </a:t>
            </a:r>
            <a:r>
              <a:rPr lang="en-GB" sz="1800" dirty="0"/>
              <a:t>the </a:t>
            </a:r>
            <a:r>
              <a:rPr lang="en-GB" sz="1800" dirty="0" smtClean="0"/>
              <a:t>reactor the fuel is almost completely used up.</a:t>
            </a:r>
            <a:endParaRPr lang="en-GB" sz="1800" dirty="0"/>
          </a:p>
          <a:p>
            <a:r>
              <a:rPr lang="en-GB" sz="1800" dirty="0"/>
              <a:t>The fact that most of the </a:t>
            </a:r>
            <a:r>
              <a:rPr lang="en-GB" sz="1800" dirty="0" smtClean="0"/>
              <a:t>thorium is used </a:t>
            </a:r>
            <a:r>
              <a:rPr lang="en-GB" sz="1800" dirty="0"/>
              <a:t>gives a factor 140 gain compared to </a:t>
            </a:r>
            <a:r>
              <a:rPr lang="en-GB" sz="1800" baseline="30000" dirty="0"/>
              <a:t>235</a:t>
            </a:r>
            <a:r>
              <a:rPr lang="en-GB" sz="1800" dirty="0"/>
              <a:t>U in PWRs </a:t>
            </a:r>
            <a:br>
              <a:rPr lang="en-GB" sz="1800" dirty="0"/>
            </a:br>
            <a:r>
              <a:rPr lang="en-GB" sz="1800" dirty="0"/>
              <a:t>(with the factor 3 to 4 in abundance, </a:t>
            </a:r>
            <a:r>
              <a:rPr lang="en-GB" sz="1800" b="1" dirty="0">
                <a:solidFill>
                  <a:srgbClr val="FF0000"/>
                </a:solidFill>
              </a:rPr>
              <a:t>overall factor 500</a:t>
            </a:r>
            <a:r>
              <a:rPr lang="en-GB" sz="1800" dirty="0" smtClean="0"/>
              <a:t>)</a:t>
            </a:r>
            <a:endParaRPr lang="en-GB" sz="1800" dirty="0"/>
          </a:p>
        </p:txBody>
      </p:sp>
      <p:pic>
        <p:nvPicPr>
          <p:cNvPr id="27" name="Picture 26" descr="Screen shot 2014-09-04 at 6.57.3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8" y="2615766"/>
            <a:ext cx="4679249" cy="4182965"/>
          </a:xfrm>
          <a:prstGeom prst="rect">
            <a:avLst/>
          </a:prstGeom>
        </p:spPr>
      </p:pic>
      <p:cxnSp>
        <p:nvCxnSpPr>
          <p:cNvPr id="123" name="Straight Arrow Connector 122"/>
          <p:cNvCxnSpPr/>
          <p:nvPr/>
        </p:nvCxnSpPr>
        <p:spPr>
          <a:xfrm>
            <a:off x="6477000" y="2624667"/>
            <a:ext cx="169333" cy="5164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5926667" y="2340001"/>
            <a:ext cx="177163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Neutron Capture</a:t>
            </a:r>
            <a:endParaRPr lang="en-GB" dirty="0"/>
          </a:p>
        </p:txBody>
      </p:sp>
      <p:sp>
        <p:nvSpPr>
          <p:cNvPr id="125" name="TextBox 124"/>
          <p:cNvSpPr txBox="1"/>
          <p:nvPr/>
        </p:nvSpPr>
        <p:spPr>
          <a:xfrm>
            <a:off x="5190067" y="6347883"/>
            <a:ext cx="15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Thorium chain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13267" y="6315617"/>
            <a:ext cx="1590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Uranium chain</a:t>
            </a:r>
            <a:endParaRPr lang="en-GB" b="1" dirty="0">
              <a:solidFill>
                <a:srgbClr val="0000FF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4165600" y="5342467"/>
            <a:ext cx="221826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648200" y="5149333"/>
            <a:ext cx="113978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Factor 11!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iThEC / June 13,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43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124744"/>
          </a:xfrm>
        </p:spPr>
        <p:txBody>
          <a:bodyPr>
            <a:normAutofit/>
          </a:bodyPr>
          <a:lstStyle/>
          <a:p>
            <a:r>
              <a:rPr lang="en-GB" b="1" dirty="0" smtClean="0"/>
              <a:t>Destroying nuclear waste with </a:t>
            </a:r>
            <a:r>
              <a:rPr lang="en-GB" b="1" baseline="30000" dirty="0" smtClean="0"/>
              <a:t>232</a:t>
            </a:r>
            <a:r>
              <a:rPr lang="en-GB" b="1" dirty="0" smtClean="0"/>
              <a:t>Th</a:t>
            </a:r>
            <a:r>
              <a:rPr lang="en-GB" b="1" baseline="-25000" dirty="0" smtClean="0"/>
              <a:t>90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3FDA0-CA58-274C-B3B5-B82A1B96122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4" name="Content Placeholder 2"/>
          <p:cNvSpPr>
            <a:spLocks noGrp="1"/>
          </p:cNvSpPr>
          <p:nvPr>
            <p:ph idx="1"/>
          </p:nvPr>
        </p:nvSpPr>
        <p:spPr>
          <a:xfrm>
            <a:off x="0" y="1262433"/>
            <a:ext cx="9143999" cy="3910865"/>
          </a:xfrm>
        </p:spPr>
        <p:txBody>
          <a:bodyPr>
            <a:normAutofit/>
          </a:bodyPr>
          <a:lstStyle/>
          <a:p>
            <a:r>
              <a:rPr lang="en-GB" sz="2000" dirty="0" smtClean="0"/>
              <a:t>Thorium minimizes </a:t>
            </a:r>
            <a:r>
              <a:rPr lang="en-GB" sz="2000" dirty="0"/>
              <a:t>nuclear waste </a:t>
            </a:r>
            <a:r>
              <a:rPr lang="en-GB" sz="2000" dirty="0" smtClean="0"/>
              <a:t>production, as it is 7 neutron captures away from </a:t>
            </a:r>
            <a:r>
              <a:rPr lang="en-GB" sz="2000" baseline="30000" dirty="0" smtClean="0"/>
              <a:t>239</a:t>
            </a:r>
            <a:r>
              <a:rPr lang="en-GB" sz="2000" dirty="0" smtClean="0"/>
              <a:t>Pu</a:t>
            </a:r>
            <a:endParaRPr lang="en-GB" sz="2000" dirty="0"/>
          </a:p>
          <a:p>
            <a:r>
              <a:rPr lang="en-GB" sz="2000" b="1" dirty="0" smtClean="0">
                <a:solidFill>
                  <a:srgbClr val="FF0000"/>
                </a:solidFill>
              </a:rPr>
              <a:t>For the same reason, it can be used to destroy nuclear waste (transuranic elements) with efficient recycling and a fast neutron flux in the reactor</a:t>
            </a:r>
            <a:endParaRPr lang="en-GB" sz="2000" b="1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4687" y="3093355"/>
            <a:ext cx="8290405" cy="3675797"/>
            <a:chOff x="164687" y="2369131"/>
            <a:chExt cx="8290405" cy="3675797"/>
          </a:xfrm>
        </p:grpSpPr>
        <p:pic>
          <p:nvPicPr>
            <p:cNvPr id="39" name="Picture 38" descr="Screen shot 2014-03-24 at 1.39.42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687" y="2369131"/>
              <a:ext cx="7755373" cy="3675797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/>
          </p:nvGrpSpPr>
          <p:grpSpPr>
            <a:xfrm>
              <a:off x="4555410" y="3393959"/>
              <a:ext cx="694267" cy="355600"/>
              <a:chOff x="4385733" y="2573867"/>
              <a:chExt cx="694267" cy="355600"/>
            </a:xfrm>
          </p:grpSpPr>
          <p:cxnSp>
            <p:nvCxnSpPr>
              <p:cNvPr id="41" name="Straight Arrow Connector 40"/>
              <p:cNvCxnSpPr/>
              <p:nvPr/>
            </p:nvCxnSpPr>
            <p:spPr>
              <a:xfrm>
                <a:off x="4385733" y="2573867"/>
                <a:ext cx="0" cy="355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4385733" y="2573867"/>
                <a:ext cx="69426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 42"/>
            <p:cNvSpPr/>
            <p:nvPr/>
          </p:nvSpPr>
          <p:spPr bwMode="auto">
            <a:xfrm>
              <a:off x="5182344" y="3241884"/>
              <a:ext cx="3272748" cy="321416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 smtClean="0">
                  <a:solidFill>
                    <a:prstClr val="black"/>
                  </a:solidFill>
                  <a:latin typeface="Helvetica" pitchFamily="-106" charset="0"/>
                </a:rPr>
                <a:t>Entry door to nuclear waste production</a:t>
              </a:r>
              <a:endParaRPr lang="en-GB" sz="1400" dirty="0">
                <a:solidFill>
                  <a:prstClr val="black"/>
                </a:solidFill>
                <a:latin typeface="Helvetica" pitchFamily="-106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716521" y="2442559"/>
              <a:ext cx="629535" cy="629535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/>
          </p:nvSpPr>
          <p:spPr>
            <a:xfrm>
              <a:off x="4793193" y="4813542"/>
              <a:ext cx="629535" cy="629535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iThEC / June 13, 2016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157949" y="5342604"/>
            <a:ext cx="57058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TRU</a:t>
            </a:r>
            <a:endParaRPr lang="en-GB" dirty="0"/>
          </a:p>
        </p:txBody>
      </p:sp>
      <p:sp>
        <p:nvSpPr>
          <p:cNvPr id="10" name="Right Brace 9"/>
          <p:cNvSpPr/>
          <p:nvPr/>
        </p:nvSpPr>
        <p:spPr>
          <a:xfrm>
            <a:off x="8046000" y="4484279"/>
            <a:ext cx="140304" cy="210736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55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2599" cy="1556792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solidFill>
                  <a:srgbClr val="0070C0"/>
                </a:solidFill>
              </a:rPr>
              <a:t>Proceedings Scientific </a:t>
            </a:r>
            <a:r>
              <a:rPr lang="en-GB" sz="4000" dirty="0">
                <a:solidFill>
                  <a:srgbClr val="0070C0"/>
                </a:solidFill>
              </a:rPr>
              <a:t>P</a:t>
            </a:r>
            <a:r>
              <a:rPr lang="en-GB" sz="4000" dirty="0" smtClean="0">
                <a:solidFill>
                  <a:srgbClr val="0070C0"/>
                </a:solidFill>
              </a:rPr>
              <a:t>art: Opening Talks</a:t>
            </a:r>
            <a:br>
              <a:rPr lang="en-GB" sz="4000" dirty="0" smtClean="0">
                <a:solidFill>
                  <a:srgbClr val="0070C0"/>
                </a:solidFill>
              </a:rPr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3600" dirty="0" smtClean="0">
                <a:solidFill>
                  <a:schemeClr val="tx1"/>
                </a:solidFill>
              </a:rPr>
              <a:t>A Future for Thorium Power?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00200"/>
            <a:ext cx="9036496" cy="52578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>
                <a:solidFill>
                  <a:srgbClr val="FF0000"/>
                </a:solidFill>
              </a:rPr>
              <a:t>“</a:t>
            </a:r>
            <a:r>
              <a:rPr lang="en-GB" b="1" i="1" dirty="0" smtClean="0">
                <a:solidFill>
                  <a:srgbClr val="FF0000"/>
                </a:solidFill>
              </a:rPr>
              <a:t>Thorium is a sustainable source of energy on a human time scale</a:t>
            </a:r>
            <a:r>
              <a:rPr lang="en-GB" dirty="0" smtClean="0">
                <a:solidFill>
                  <a:srgbClr val="FF0000"/>
                </a:solidFill>
              </a:rPr>
              <a:t>”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/>
              <a:t>									</a:t>
            </a:r>
            <a:r>
              <a:rPr lang="en-GB" b="1" dirty="0" smtClean="0">
                <a:solidFill>
                  <a:srgbClr val="0000FF"/>
                </a:solidFill>
              </a:rPr>
              <a:t>Carlo Rubbia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iThEC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/ June 13, 2016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6B35-6398-A748-829C-F245F884199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Screen shot 2014-03-02 at 1.04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866" y="4797152"/>
            <a:ext cx="2470877" cy="13529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08304" y="6165304"/>
            <a:ext cx="1514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400" b="1" i="1" dirty="0">
                <a:solidFill>
                  <a:prstClr val="black"/>
                </a:solidFill>
              </a:rPr>
              <a:t>Monazite sample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37003" y="3356992"/>
            <a:ext cx="5540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b="1" dirty="0" smtClean="0">
                <a:solidFill>
                  <a:prstClr val="black"/>
                </a:solidFill>
              </a:rPr>
              <a:t>Thorium only used in breeding mode.</a:t>
            </a:r>
          </a:p>
          <a:p>
            <a:pPr defTabSz="457200"/>
            <a:r>
              <a:rPr lang="en-GB" sz="2400" b="1" dirty="0" smtClean="0">
                <a:solidFill>
                  <a:prstClr val="black"/>
                </a:solidFill>
              </a:rPr>
              <a:t>In contrast with Uranium (which may also be used in breeding mode</a:t>
            </a:r>
            <a:r>
              <a:rPr lang="en-GB" sz="2400" b="1" dirty="0">
                <a:solidFill>
                  <a:prstClr val="black"/>
                </a:solidFill>
              </a:rPr>
              <a:t>)</a:t>
            </a:r>
            <a:r>
              <a:rPr lang="en-GB" sz="2400" dirty="0" smtClean="0">
                <a:solidFill>
                  <a:prstClr val="black"/>
                </a:solidFill>
              </a:rPr>
              <a:t>:</a:t>
            </a:r>
          </a:p>
          <a:p>
            <a:pPr defTabSz="457200"/>
            <a:r>
              <a:rPr lang="en-GB" sz="2400" dirty="0" smtClean="0">
                <a:solidFill>
                  <a:prstClr val="black"/>
                </a:solidFill>
              </a:rPr>
              <a:t>– 4 times larger supply</a:t>
            </a:r>
          </a:p>
          <a:p>
            <a:pPr defTabSz="457200"/>
            <a:r>
              <a:rPr lang="en-GB" sz="2400" dirty="0" smtClean="0">
                <a:solidFill>
                  <a:prstClr val="black"/>
                </a:solidFill>
              </a:rPr>
              <a:t>– produces less wastes</a:t>
            </a:r>
          </a:p>
          <a:p>
            <a:pPr defTabSz="457200"/>
            <a:r>
              <a:rPr lang="en-GB" sz="2400" dirty="0" smtClean="0">
                <a:solidFill>
                  <a:prstClr val="black"/>
                </a:solidFill>
              </a:rPr>
              <a:t>– less proliferating</a:t>
            </a:r>
          </a:p>
          <a:p>
            <a:pPr defTabSz="457200"/>
            <a:r>
              <a:rPr lang="en-GB" sz="2400" dirty="0" smtClean="0">
                <a:solidFill>
                  <a:prstClr val="black"/>
                </a:solidFill>
              </a:rPr>
              <a:t>– safer</a:t>
            </a:r>
            <a:endParaRPr lang="en-GB" sz="2400" dirty="0">
              <a:solidFill>
                <a:prstClr val="black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7927"/>
            <a:ext cx="3481376" cy="263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5661248"/>
            <a:ext cx="3229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Containers of thorium nitrate in Nevada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295379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en-GB" sz="4000" b="1" dirty="0"/>
              <a:t>How to use thorium in practice?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809171" cy="5661248"/>
          </a:xfrm>
        </p:spPr>
        <p:txBody>
          <a:bodyPr>
            <a:normAutofit/>
          </a:bodyPr>
          <a:lstStyle/>
          <a:p>
            <a:r>
              <a:rPr lang="en-GB" sz="1800" b="1" dirty="0" smtClean="0">
                <a:solidFill>
                  <a:srgbClr val="FF0000"/>
                </a:solidFill>
              </a:rPr>
              <a:t>Thorium blankets around fast critical reactors to breed </a:t>
            </a:r>
            <a:r>
              <a:rPr lang="en-GB" sz="1800" b="1" baseline="30000" dirty="0" smtClean="0">
                <a:solidFill>
                  <a:srgbClr val="FF0000"/>
                </a:solidFill>
              </a:rPr>
              <a:t>233</a:t>
            </a:r>
            <a:r>
              <a:rPr lang="en-GB" sz="1800" b="1" dirty="0" smtClean="0">
                <a:solidFill>
                  <a:srgbClr val="FF0000"/>
                </a:solidFill>
              </a:rPr>
              <a:t>U</a:t>
            </a:r>
            <a:r>
              <a:rPr lang="en-GB" sz="1800" dirty="0" smtClean="0"/>
              <a:t>: the Indian approach, most advanced</a:t>
            </a:r>
            <a:r>
              <a:rPr lang="en-GB" sz="1800" dirty="0"/>
              <a:t>.</a:t>
            </a:r>
            <a:endParaRPr lang="en-GB" sz="1800" dirty="0" smtClean="0"/>
          </a:p>
          <a:p>
            <a:r>
              <a:rPr lang="en-GB" sz="1800" b="1" dirty="0" smtClean="0">
                <a:solidFill>
                  <a:srgbClr val="FF0000"/>
                </a:solidFill>
              </a:rPr>
              <a:t>Continuously circulating fuel to always have fresh fuel in the core</a:t>
            </a:r>
            <a:r>
              <a:rPr lang="en-GB" sz="1800" dirty="0" smtClean="0"/>
              <a:t> </a:t>
            </a:r>
            <a:br>
              <a:rPr lang="en-GB" sz="1800" dirty="0" smtClean="0"/>
            </a:br>
            <a:r>
              <a:rPr lang="en-GB" sz="1800" dirty="0" smtClean="0"/>
              <a:t>Pebble bed or molten salt  critical reactors (MSR)</a:t>
            </a:r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/>
          </a:p>
          <a:p>
            <a:r>
              <a:rPr lang="en-GB" sz="1800" b="1" dirty="0">
                <a:solidFill>
                  <a:srgbClr val="FF0000"/>
                </a:solidFill>
              </a:rPr>
              <a:t>Provide extra neutrons with an accelerator: </a:t>
            </a:r>
            <a:r>
              <a:rPr lang="en-GB" sz="1800" b="1" dirty="0" smtClean="0">
                <a:solidFill>
                  <a:srgbClr val="FF0000"/>
                </a:solidFill>
              </a:rPr>
              <a:t>Accelerator-Driven Systems (ADS)</a:t>
            </a: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3BB7-BA14-E84F-A743-1E05D762251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5" descr="Screen shot 2013-11-08 at 4.49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88" y="2715206"/>
            <a:ext cx="2201312" cy="306406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643775" y="2132856"/>
            <a:ext cx="3454400" cy="3169009"/>
            <a:chOff x="4445208" y="2233188"/>
            <a:chExt cx="4698792" cy="4267739"/>
          </a:xfrm>
        </p:grpSpPr>
        <p:pic>
          <p:nvPicPr>
            <p:cNvPr id="8" name="Picture 7" descr="Screen shot 2014-03-26 at 9.53.42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5208" y="2233188"/>
              <a:ext cx="4673407" cy="4199467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8686800" y="2233188"/>
              <a:ext cx="457200" cy="7047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746069" y="4637721"/>
              <a:ext cx="397931" cy="18632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79500" y="2663440"/>
            <a:ext cx="281275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Pebble-</a:t>
            </a:r>
            <a:r>
              <a:rPr lang="en-GB" dirty="0"/>
              <a:t>b</a:t>
            </a:r>
            <a:r>
              <a:rPr lang="en-GB" dirty="0" smtClean="0"/>
              <a:t>ed Reactor scheme</a:t>
            </a:r>
            <a:endParaRPr lang="en-GB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iThEC / June 13, 2016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706534" y="5553566"/>
            <a:ext cx="284059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Molten Salt Reactor scheme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427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/>
              <a:t>What is an Accelerator Driven System ?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9"/>
            <a:ext cx="8686800" cy="5184576"/>
          </a:xfrm>
        </p:spPr>
        <p:txBody>
          <a:bodyPr>
            <a:normAutofit/>
          </a:bodyPr>
          <a:lstStyle/>
          <a:p>
            <a:r>
              <a:rPr lang="en-GB" sz="1800" dirty="0" smtClean="0"/>
              <a:t>A particle accelerator provides an external neutron source.</a:t>
            </a:r>
          </a:p>
          <a:p>
            <a:r>
              <a:rPr lang="en-GB" sz="1800" dirty="0" smtClean="0"/>
              <a:t>It allows to breed in the fast neutron region where breeding is not favourable compare to Pu, this in turn allows to destroy Trans Uranium elements</a:t>
            </a:r>
          </a:p>
          <a:p>
            <a:endParaRPr lang="en-GB" sz="1800" b="1" dirty="0" smtClean="0">
              <a:solidFill>
                <a:srgbClr val="FF0000"/>
              </a:solidFill>
            </a:endParaRPr>
          </a:p>
          <a:p>
            <a:endParaRPr lang="en-GB" sz="1800" b="1" dirty="0">
              <a:solidFill>
                <a:srgbClr val="FF0000"/>
              </a:solidFill>
            </a:endParaRPr>
          </a:p>
          <a:p>
            <a:endParaRPr lang="en-GB" sz="1800" b="1" dirty="0" smtClean="0">
              <a:solidFill>
                <a:srgbClr val="FF0000"/>
              </a:solidFill>
            </a:endParaRPr>
          </a:p>
          <a:p>
            <a:endParaRPr lang="en-GB" sz="1800" b="1" dirty="0">
              <a:solidFill>
                <a:srgbClr val="FF0000"/>
              </a:solidFill>
            </a:endParaRPr>
          </a:p>
          <a:p>
            <a:endParaRPr lang="en-GB" sz="1800" b="1" dirty="0" smtClean="0">
              <a:solidFill>
                <a:srgbClr val="FF0000"/>
              </a:solidFill>
            </a:endParaRPr>
          </a:p>
          <a:p>
            <a:endParaRPr lang="en-GB" sz="1800" b="1" dirty="0">
              <a:solidFill>
                <a:srgbClr val="FF0000"/>
              </a:solidFill>
            </a:endParaRPr>
          </a:p>
          <a:p>
            <a:endParaRPr lang="en-GB" sz="1800" b="1" dirty="0" smtClean="0">
              <a:solidFill>
                <a:srgbClr val="FF0000"/>
              </a:solidFill>
            </a:endParaRPr>
          </a:p>
          <a:p>
            <a:endParaRPr lang="en-GB" sz="1800" b="1" dirty="0">
              <a:solidFill>
                <a:srgbClr val="FF0000"/>
              </a:solidFill>
            </a:endParaRPr>
          </a:p>
          <a:p>
            <a:endParaRPr lang="en-GB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1800" dirty="0" smtClean="0"/>
          </a:p>
          <a:p>
            <a:r>
              <a:rPr lang="en-GB" sz="1800" dirty="0" smtClean="0"/>
              <a:t>In </a:t>
            </a:r>
            <a:r>
              <a:rPr lang="en-GB" sz="1800" dirty="0"/>
              <a:t>addition, the accelerator allows to modulate the power </a:t>
            </a:r>
            <a:br>
              <a:rPr lang="en-GB" sz="1800" dirty="0"/>
            </a:br>
            <a:r>
              <a:rPr lang="en-GB" sz="1800" dirty="0"/>
              <a:t>(complementarity with fluctuating </a:t>
            </a:r>
            <a:r>
              <a:rPr lang="en-GB" sz="1800" dirty="0" smtClean="0"/>
              <a:t>new renewable </a:t>
            </a:r>
            <a:r>
              <a:rPr lang="en-GB" sz="1800" dirty="0"/>
              <a:t>energies</a:t>
            </a:r>
            <a:r>
              <a:rPr lang="en-GB" sz="1800" dirty="0" smtClean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6B35-6398-A748-829C-F245F8841996}" type="slidenum">
              <a:rPr lang="en-GB" smtClean="0"/>
              <a:t>8</a:t>
            </a:fld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1954093"/>
            <a:ext cx="5713898" cy="3202308"/>
            <a:chOff x="1318163" y="586197"/>
            <a:chExt cx="5713898" cy="3202308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494" y="586197"/>
              <a:ext cx="4902200" cy="3202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 rot="16200000">
              <a:off x="773058" y="1763062"/>
              <a:ext cx="1459542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ε</a:t>
              </a:r>
              <a:r>
                <a:rPr lang="en-US" dirty="0" smtClean="0"/>
                <a:t> = </a:t>
              </a:r>
              <a:r>
                <a:rPr lang="el-GR" dirty="0" smtClean="0"/>
                <a:t>ν</a:t>
              </a:r>
              <a:r>
                <a:rPr lang="en-US" dirty="0" smtClean="0"/>
                <a:t> –</a:t>
              </a:r>
              <a:r>
                <a:rPr lang="en-GB" dirty="0" smtClean="0"/>
                <a:t> 2(1+α)</a:t>
              </a:r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6187640" y="1113364"/>
              <a:ext cx="10245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</a:rPr>
                <a:t>Breeding </a:t>
              </a:r>
            </a:p>
            <a:p>
              <a:r>
                <a:rPr lang="en-GB" dirty="0" smtClean="0">
                  <a:solidFill>
                    <a:srgbClr val="0000FF"/>
                  </a:solidFill>
                </a:rPr>
                <a:t>possible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7032061" y="645462"/>
              <a:ext cx="0" cy="1334422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227233" y="1980862"/>
              <a:ext cx="7958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5484812" y="3647828"/>
            <a:ext cx="3369084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ε</a:t>
            </a:r>
            <a:r>
              <a:rPr lang="en-GB" sz="1400" dirty="0" smtClean="0"/>
              <a:t> = Average number of neutrons in excess of the 2 neutrons needed to run the fission chain</a:t>
            </a:r>
            <a:endParaRPr lang="en-GB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iThEC / June 13,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8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Part II: National and International Thorium </a:t>
            </a:r>
            <a:r>
              <a:rPr lang="en-US" b="1" dirty="0" err="1" smtClean="0">
                <a:solidFill>
                  <a:srgbClr val="0070C0"/>
                </a:solidFill>
              </a:rPr>
              <a:t>Programmes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70" y="1772816"/>
            <a:ext cx="864096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iThEC / June 13,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5CA6-E475-4252-8279-1A24EF24BADB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7544" y="119675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Contents: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7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776</Words>
  <Application>Microsoft Office PowerPoint</Application>
  <PresentationFormat>On-screen Show (4:3)</PresentationFormat>
  <Paragraphs>134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1_Office Theme</vt:lpstr>
      <vt:lpstr>PowerPoint Presentation</vt:lpstr>
      <vt:lpstr>PowerPoint Presentation</vt:lpstr>
      <vt:lpstr>Political perspective </vt:lpstr>
      <vt:lpstr>What is fission energy from 232Th90 ?</vt:lpstr>
      <vt:lpstr>Destroying nuclear waste with 232Th90</vt:lpstr>
      <vt:lpstr>Proceedings Scientific Part: Opening Talks  A Future for Thorium Power?</vt:lpstr>
      <vt:lpstr>How to use thorium in practice?</vt:lpstr>
      <vt:lpstr>What is an Accelerator Driven System ? </vt:lpstr>
      <vt:lpstr>Part II: National and International Thorium Programmes </vt:lpstr>
      <vt:lpstr>Example:  presented by Aït Abderrahim)</vt:lpstr>
      <vt:lpstr>Part III: Innovative and International Reactor Concepts</vt:lpstr>
      <vt:lpstr>Part IV: Thorium Fuel Cycle and Transmutation</vt:lpstr>
      <vt:lpstr>Example: A Global and a Turkish Perspective of Thorium Fuel for Nuclear Energy (Muammer Kaya)</vt:lpstr>
      <vt:lpstr>Part V: Thorium-Reactor Physics</vt:lpstr>
      <vt:lpstr>Part VI: Accelerator-Driven Systems </vt:lpstr>
      <vt:lpstr>Example: Cyclotron Drivers for ADS (P. Mandrillon et al.)</vt:lpstr>
      <vt:lpstr>Part VI: Accelerator-Driven Systems</vt:lpstr>
      <vt:lpstr>Example: An Experiment at INR Troitsk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Maurice03</dc:creator>
  <cp:lastModifiedBy>Maurice03</cp:lastModifiedBy>
  <cp:revision>56</cp:revision>
  <dcterms:created xsi:type="dcterms:W3CDTF">2016-06-06T14:25:30Z</dcterms:created>
  <dcterms:modified xsi:type="dcterms:W3CDTF">2016-06-13T12:05:12Z</dcterms:modified>
</cp:coreProperties>
</file>